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9" r:id="rId4"/>
    <p:sldId id="258" r:id="rId5"/>
    <p:sldId id="260" r:id="rId6"/>
    <p:sldId id="261" r:id="rId7"/>
    <p:sldId id="264" r:id="rId8"/>
    <p:sldId id="273" r:id="rId9"/>
    <p:sldId id="265" r:id="rId10"/>
    <p:sldId id="262" r:id="rId11"/>
    <p:sldId id="263" r:id="rId12"/>
    <p:sldId id="268" r:id="rId13"/>
    <p:sldId id="269" r:id="rId14"/>
    <p:sldId id="270" r:id="rId15"/>
    <p:sldId id="274" r:id="rId16"/>
    <p:sldId id="320" r:id="rId17"/>
    <p:sldId id="321" r:id="rId18"/>
    <p:sldId id="266" r:id="rId1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0"/>
  </p:normalViewPr>
  <p:slideViewPr>
    <p:cSldViewPr snapToGrid="0" snapToObjects="1">
      <p:cViewPr varScale="1">
        <p:scale>
          <a:sx n="64" d="100"/>
          <a:sy n="64" d="100"/>
        </p:scale>
        <p:origin x="864"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1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5530583188509"/>
          <c:y val="0.15734062327243881"/>
          <c:w val="0.685299985742441"/>
          <c:h val="0.64540980779305679"/>
        </c:manualLayout>
      </c:layout>
      <c:barChart>
        <c:barDir val="col"/>
        <c:grouping val="clustered"/>
        <c:varyColors val="0"/>
        <c:ser>
          <c:idx val="0"/>
          <c:order val="0"/>
          <c:tx>
            <c:strRef>
              <c:f>'Progress toward 90-90-90'!$A$3</c:f>
              <c:strCache>
                <c:ptCount val="1"/>
                <c:pt idx="0">
                  <c:v>Percent of people living with HIV who know their status</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'Progress toward 90-90-90'!$B$2:$E$2</c:f>
              <c:numCache>
                <c:formatCode>General</c:formatCode>
                <c:ptCount val="4"/>
                <c:pt idx="0">
                  <c:v>2015</c:v>
                </c:pt>
                <c:pt idx="1">
                  <c:v>2016</c:v>
                </c:pt>
                <c:pt idx="2">
                  <c:v>2017</c:v>
                </c:pt>
                <c:pt idx="3">
                  <c:v>2018</c:v>
                </c:pt>
              </c:numCache>
            </c:numRef>
          </c:cat>
          <c:val>
            <c:numRef>
              <c:f>'Progress toward 90-90-90'!$B$3:$E$3</c:f>
              <c:numCache>
                <c:formatCode>General</c:formatCode>
                <c:ptCount val="4"/>
                <c:pt idx="0" formatCode="0">
                  <c:v>79.400000000000006</c:v>
                </c:pt>
                <c:pt idx="1">
                  <c:v>82</c:v>
                </c:pt>
                <c:pt idx="2" formatCode="0">
                  <c:v>86</c:v>
                </c:pt>
                <c:pt idx="3">
                  <c:v>89.6</c:v>
                </c:pt>
              </c:numCache>
            </c:numRef>
          </c:val>
          <c:extLst>
            <c:ext xmlns:c16="http://schemas.microsoft.com/office/drawing/2014/chart" uri="{C3380CC4-5D6E-409C-BE32-E72D297353CC}">
              <c16:uniqueId val="{00000000-2FE0-4B52-A326-E2A985E6DDE4}"/>
            </c:ext>
          </c:extLst>
        </c:ser>
        <c:ser>
          <c:idx val="1"/>
          <c:order val="1"/>
          <c:tx>
            <c:strRef>
              <c:f>'Progress toward 90-90-90'!$A$4</c:f>
              <c:strCache>
                <c:ptCount val="1"/>
                <c:pt idx="0">
                  <c:v>Percent of people who know their status who are on ART</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'Progress toward 90-90-90'!$B$2:$E$2</c:f>
              <c:numCache>
                <c:formatCode>General</c:formatCode>
                <c:ptCount val="4"/>
                <c:pt idx="0">
                  <c:v>2015</c:v>
                </c:pt>
                <c:pt idx="1">
                  <c:v>2016</c:v>
                </c:pt>
                <c:pt idx="2">
                  <c:v>2017</c:v>
                </c:pt>
                <c:pt idx="3">
                  <c:v>2018</c:v>
                </c:pt>
              </c:numCache>
            </c:numRef>
          </c:cat>
          <c:val>
            <c:numRef>
              <c:f>'Progress toward 90-90-90'!$B$4:$E$4</c:f>
              <c:numCache>
                <c:formatCode>General</c:formatCode>
                <c:ptCount val="4"/>
                <c:pt idx="0" formatCode="0">
                  <c:v>75.400000000000006</c:v>
                </c:pt>
                <c:pt idx="1">
                  <c:v>97</c:v>
                </c:pt>
                <c:pt idx="2" formatCode="0">
                  <c:v>98.781187751105719</c:v>
                </c:pt>
                <c:pt idx="3" formatCode="0.0">
                  <c:v>99.328306829440322</c:v>
                </c:pt>
              </c:numCache>
            </c:numRef>
          </c:val>
          <c:extLst>
            <c:ext xmlns:c16="http://schemas.microsoft.com/office/drawing/2014/chart" uri="{C3380CC4-5D6E-409C-BE32-E72D297353CC}">
              <c16:uniqueId val="{00000001-2FE0-4B52-A326-E2A985E6DDE4}"/>
            </c:ext>
          </c:extLst>
        </c:ser>
        <c:ser>
          <c:idx val="2"/>
          <c:order val="2"/>
          <c:tx>
            <c:strRef>
              <c:f>'Progress toward 90-90-90'!$A$5</c:f>
              <c:strCache>
                <c:ptCount val="1"/>
                <c:pt idx="0">
                  <c:v>Percent of people on ART who achieve viral suppression</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'Progress toward 90-90-90'!$B$2:$E$2</c:f>
              <c:numCache>
                <c:formatCode>General</c:formatCode>
                <c:ptCount val="4"/>
                <c:pt idx="0">
                  <c:v>2015</c:v>
                </c:pt>
                <c:pt idx="1">
                  <c:v>2016</c:v>
                </c:pt>
                <c:pt idx="2">
                  <c:v>2017</c:v>
                </c:pt>
                <c:pt idx="3">
                  <c:v>2018</c:v>
                </c:pt>
              </c:numCache>
            </c:numRef>
          </c:cat>
          <c:val>
            <c:numRef>
              <c:f>'Progress toward 90-90-90'!$B$5:$E$5</c:f>
              <c:numCache>
                <c:formatCode>General</c:formatCode>
                <c:ptCount val="4"/>
                <c:pt idx="0" formatCode="0">
                  <c:v>64</c:v>
                </c:pt>
                <c:pt idx="1">
                  <c:v>80</c:v>
                </c:pt>
                <c:pt idx="2" formatCode="0">
                  <c:v>80.28</c:v>
                </c:pt>
                <c:pt idx="3" formatCode="0.0">
                  <c:v>84.625899280575538</c:v>
                </c:pt>
              </c:numCache>
            </c:numRef>
          </c:val>
          <c:extLst>
            <c:ext xmlns:c16="http://schemas.microsoft.com/office/drawing/2014/chart" uri="{C3380CC4-5D6E-409C-BE32-E72D297353CC}">
              <c16:uniqueId val="{00000002-2FE0-4B52-A326-E2A985E6DDE4}"/>
            </c:ext>
          </c:extLst>
        </c:ser>
        <c:dLbls>
          <c:showLegendKey val="0"/>
          <c:showVal val="0"/>
          <c:showCatName val="0"/>
          <c:showSerName val="0"/>
          <c:showPercent val="0"/>
          <c:showBubbleSize val="0"/>
        </c:dLbls>
        <c:gapWidth val="55"/>
        <c:axId val="-1672916816"/>
        <c:axId val="-1672909200"/>
      </c:barChart>
      <c:catAx>
        <c:axId val="-1672916816"/>
        <c:scaling>
          <c:orientation val="minMax"/>
        </c:scaling>
        <c:delete val="0"/>
        <c:axPos val="b"/>
        <c:numFmt formatCode="General" sourceLinked="1"/>
        <c:majorTickMark val="none"/>
        <c:minorTickMark val="none"/>
        <c:tickLblPos val="nextTo"/>
        <c:txPr>
          <a:bodyPr/>
          <a:lstStyle/>
          <a:p>
            <a:pPr>
              <a:defRPr sz="1200" b="1"/>
            </a:pPr>
            <a:endParaRPr lang="en-US"/>
          </a:p>
        </c:txPr>
        <c:crossAx val="-1672909200"/>
        <c:crosses val="autoZero"/>
        <c:auto val="1"/>
        <c:lblAlgn val="ctr"/>
        <c:lblOffset val="100"/>
        <c:noMultiLvlLbl val="0"/>
      </c:catAx>
      <c:valAx>
        <c:axId val="-1672909200"/>
        <c:scaling>
          <c:orientation val="minMax"/>
          <c:max val="100"/>
        </c:scaling>
        <c:delete val="0"/>
        <c:axPos val="l"/>
        <c:numFmt formatCode="0" sourceLinked="1"/>
        <c:majorTickMark val="none"/>
        <c:minorTickMark val="none"/>
        <c:tickLblPos val="nextTo"/>
        <c:txPr>
          <a:bodyPr/>
          <a:lstStyle/>
          <a:p>
            <a:pPr>
              <a:defRPr sz="1200" b="1"/>
            </a:pPr>
            <a:endParaRPr lang="en-US"/>
          </a:p>
        </c:txPr>
        <c:crossAx val="-1672916816"/>
        <c:crosses val="autoZero"/>
        <c:crossBetween val="between"/>
      </c:valAx>
    </c:plotArea>
    <c:legend>
      <c:legendPos val="r"/>
      <c:layout>
        <c:manualLayout>
          <c:xMode val="edge"/>
          <c:yMode val="edge"/>
          <c:x val="4.1478428395279036E-2"/>
          <c:y val="0.8997263203018071"/>
          <c:w val="0.66156006318254434"/>
          <c:h val="9.7961870995989977E-2"/>
        </c:manualLayout>
      </c:layout>
      <c:overlay val="0"/>
      <c:txPr>
        <a:bodyPr/>
        <a:lstStyle/>
        <a:p>
          <a:pPr>
            <a:defRPr sz="1200" b="1"/>
          </a:pPr>
          <a:endParaRPr lang="en-US"/>
        </a:p>
      </c:txPr>
    </c:legend>
    <c:plotVisOnly val="1"/>
    <c:dispBlanksAs val="gap"/>
    <c:showDLblsOverMax val="0"/>
  </c:chart>
  <c:spPr>
    <a:ln w="3175"/>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A625521-94A0-460B-B873-2E433DA52D80}" type="datetimeFigureOut">
              <a:rPr lang="en-GB" smtClean="0"/>
              <a:t>17/07/2019</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10EC288-897D-4AF7-A320-E576805B2CBB}" type="datetimeFigureOut">
              <a:rPr lang="en-US" smtClean="0"/>
              <a:t>7/17/2019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10F48CC-8A0A-4C44-A2C0-01BCE44012CF}" type="slidenum">
              <a:rPr lang="en-US" smtClean="0"/>
              <a:t>‹#›</a:t>
            </a:fld>
            <a:endParaRPr lang="en-US"/>
          </a:p>
        </p:txBody>
      </p:sp>
    </p:spTree>
    <p:extLst>
      <p:ext uri="{BB962C8B-B14F-4D97-AF65-F5344CB8AC3E}">
        <p14:creationId xmlns:p14="http://schemas.microsoft.com/office/powerpoint/2010/main" val="72457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dedicate to your research question(s).</a:t>
            </a:r>
          </a:p>
          <a:p>
            <a:endParaRPr lang="en-GB" dirty="0"/>
          </a:p>
        </p:txBody>
      </p:sp>
      <p:sp>
        <p:nvSpPr>
          <p:cNvPr id="4" name="Slide Number Placeholder 3"/>
          <p:cNvSpPr>
            <a:spLocks noGrp="1"/>
          </p:cNvSpPr>
          <p:nvPr>
            <p:ph type="sldNum" sz="quarter" idx="5"/>
          </p:nvPr>
        </p:nvSpPr>
        <p:spPr/>
        <p:txBody>
          <a:bodyPr/>
          <a:lstStyle/>
          <a:p>
            <a:fld id="{ED92E030-4420-4A31-93E9-4095AB4B0394}" type="slidenum">
              <a:rPr lang="en-GB" smtClean="0"/>
              <a:t>16</a:t>
            </a:fld>
            <a:endParaRPr lang="en-GB"/>
          </a:p>
        </p:txBody>
      </p:sp>
    </p:spTree>
    <p:extLst>
      <p:ext uri="{BB962C8B-B14F-4D97-AF65-F5344CB8AC3E}">
        <p14:creationId xmlns:p14="http://schemas.microsoft.com/office/powerpoint/2010/main" val="333436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dedicate to your research question(s).</a:t>
            </a:r>
          </a:p>
          <a:p>
            <a:endParaRPr lang="en-GB" dirty="0"/>
          </a:p>
        </p:txBody>
      </p:sp>
      <p:sp>
        <p:nvSpPr>
          <p:cNvPr id="4" name="Slide Number Placeholder 3"/>
          <p:cNvSpPr>
            <a:spLocks noGrp="1"/>
          </p:cNvSpPr>
          <p:nvPr>
            <p:ph type="sldNum" sz="quarter" idx="5"/>
          </p:nvPr>
        </p:nvSpPr>
        <p:spPr/>
        <p:txBody>
          <a:bodyPr/>
          <a:lstStyle/>
          <a:p>
            <a:fld id="{ED92E030-4420-4A31-93E9-4095AB4B0394}" type="slidenum">
              <a:rPr lang="en-GB" smtClean="0"/>
              <a:t>17</a:t>
            </a:fld>
            <a:endParaRPr lang="en-GB"/>
          </a:p>
        </p:txBody>
      </p:sp>
    </p:spTree>
    <p:extLst>
      <p:ext uri="{BB962C8B-B14F-4D97-AF65-F5344CB8AC3E}">
        <p14:creationId xmlns:p14="http://schemas.microsoft.com/office/powerpoint/2010/main" val="2598042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6912"/>
          </a:xfrm>
        </p:spPr>
        <p:txBody>
          <a:bodyPr>
            <a:normAutofit fontScale="90000"/>
          </a:bodyPr>
          <a:lstStyle/>
          <a:p>
            <a:r>
              <a:rPr lang="en-US" dirty="0"/>
              <a:t>Results of the Outbreak investigation (2)</a:t>
            </a:r>
          </a:p>
        </p:txBody>
      </p:sp>
      <p:sp>
        <p:nvSpPr>
          <p:cNvPr id="3" name="Content Placeholder 2"/>
          <p:cNvSpPr>
            <a:spLocks noGrp="1"/>
          </p:cNvSpPr>
          <p:nvPr>
            <p:ph idx="1"/>
          </p:nvPr>
        </p:nvSpPr>
        <p:spPr>
          <a:xfrm>
            <a:off x="609600" y="811217"/>
            <a:ext cx="10972800" cy="5257798"/>
          </a:xfrm>
        </p:spPr>
        <p:txBody>
          <a:bodyPr>
            <a:normAutofit fontScale="47500" lnSpcReduction="20000"/>
          </a:bodyPr>
          <a:lstStyle/>
          <a:p>
            <a:pPr marL="514350" indent="-514350">
              <a:buFont typeface="+mj-lt"/>
              <a:buAutoNum type="arabicPeriod" startAt="5"/>
            </a:pPr>
            <a:r>
              <a:rPr lang="en-US" sz="3400" b="1" dirty="0"/>
              <a:t>Case control Study:</a:t>
            </a:r>
          </a:p>
          <a:p>
            <a:pPr lvl="1"/>
            <a:r>
              <a:rPr lang="en-US" sz="3800" dirty="0"/>
              <a:t>HIV-1 prevalence rate was higher (242/~2,000 tested subjects; 11.8%) than expected in this outbreak area. </a:t>
            </a:r>
          </a:p>
          <a:p>
            <a:pPr marL="400050" lvl="1" indent="0">
              <a:buNone/>
            </a:pPr>
            <a:endParaRPr lang="en-US" sz="3800" dirty="0"/>
          </a:p>
          <a:p>
            <a:pPr lvl="1"/>
            <a:r>
              <a:rPr lang="en-US" sz="3800" dirty="0"/>
              <a:t>Older age groups were proportionally more affected than younger age groups. HIV-1 infection was more frequent in females than in males (especially in adults) (Female: 61.7%; &lt;5 years old: 2.4%;  ≥ 70 years old: 9.1%)	</a:t>
            </a:r>
          </a:p>
          <a:p>
            <a:pPr marL="457200" lvl="1" indent="0">
              <a:buNone/>
            </a:pPr>
            <a:r>
              <a:rPr lang="en-US" sz="3800" dirty="0"/>
              <a:t>	</a:t>
            </a:r>
          </a:p>
          <a:p>
            <a:pPr lvl="1"/>
            <a:r>
              <a:rPr lang="en-US" sz="3800" dirty="0"/>
              <a:t>Injection/infusion history was significantly associated with HIV cases, as compared to controls. Unsafe injections / infusion practices are the most probable causes of the outbreak. It highlights the potential for unsafe medical injections to infect a large number of “low risk” individuals in a district thought to be at low risk. </a:t>
            </a:r>
          </a:p>
          <a:p>
            <a:pPr marL="457200" lvl="1" indent="0">
              <a:buNone/>
            </a:pPr>
            <a:endParaRPr lang="en-US" sz="3800" dirty="0"/>
          </a:p>
          <a:p>
            <a:pPr lvl="1"/>
            <a:r>
              <a:rPr lang="en-US" sz="3800" dirty="0"/>
              <a:t>HIV, HCV and HBV recent infections </a:t>
            </a:r>
            <a:r>
              <a:rPr lang="en-US" sz="3400" dirty="0"/>
              <a:t>	</a:t>
            </a:r>
          </a:p>
          <a:p>
            <a:pPr lvl="2"/>
            <a:r>
              <a:rPr lang="en-US" sz="3400" dirty="0"/>
              <a:t>Recent HIV infection (less than 130 days): 37.8%	</a:t>
            </a:r>
          </a:p>
          <a:p>
            <a:pPr lvl="2"/>
            <a:r>
              <a:rPr lang="en-US" sz="3400" dirty="0"/>
              <a:t>Recent HCV infection (less than 6 months); 38.6% 	</a:t>
            </a:r>
          </a:p>
          <a:p>
            <a:pPr lvl="2"/>
            <a:r>
              <a:rPr lang="en-US" sz="3400" dirty="0"/>
              <a:t>Recent HBV infection (less than 6 months); 11.1%	</a:t>
            </a:r>
          </a:p>
          <a:p>
            <a:pPr marL="914400" lvl="2" indent="0">
              <a:buNone/>
            </a:pPr>
            <a:endParaRPr lang="en-US" sz="3400" dirty="0"/>
          </a:p>
          <a:p>
            <a:pPr lvl="1"/>
            <a:r>
              <a:rPr lang="en-US" sz="3800" dirty="0"/>
              <a:t>The Roka outbreak raises also the question whether there are other areas in Cambodia with similarly hidden pockets of HIV infection, and whether HIV surveillance currently in place can be used to identify such areas.</a:t>
            </a:r>
          </a:p>
        </p:txBody>
      </p:sp>
    </p:spTree>
    <p:extLst>
      <p:ext uri="{BB962C8B-B14F-4D97-AF65-F5344CB8AC3E}">
        <p14:creationId xmlns:p14="http://schemas.microsoft.com/office/powerpoint/2010/main" val="264570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885826"/>
            <a:ext cx="10972800" cy="1771649"/>
          </a:xfrm>
        </p:spPr>
        <p:txBody>
          <a:bodyPr>
            <a:normAutofit fontScale="92500" lnSpcReduction="10000"/>
          </a:bodyPr>
          <a:lstStyle/>
          <a:p>
            <a:pPr marL="514350" lvl="2" indent="-514350">
              <a:buFont typeface="+mj-lt"/>
              <a:buAutoNum type="arabicPeriod" startAt="6"/>
            </a:pPr>
            <a:r>
              <a:rPr lang="en-US" sz="3100" b="1" dirty="0"/>
              <a:t>Phylogenetic analysis:</a:t>
            </a:r>
          </a:p>
          <a:p>
            <a:pPr marL="971550" lvl="3" indent="-514350"/>
            <a:r>
              <a:rPr lang="en-US" sz="2700" dirty="0"/>
              <a:t>Samples sent to Pasteur Institute in Paris and to referral regional laboratory in South Korea</a:t>
            </a:r>
          </a:p>
          <a:p>
            <a:pPr marL="971550" lvl="3" indent="-514350"/>
            <a:r>
              <a:rPr lang="en-US" sz="2800" b="1" dirty="0"/>
              <a:t>Phylogenetic analysis Results</a:t>
            </a:r>
            <a:endParaRPr lang="en-US" sz="2700" dirty="0"/>
          </a:p>
          <a:p>
            <a:endParaRPr lang="en-US" dirty="0"/>
          </a:p>
          <a:p>
            <a:endParaRPr lang="en-US" dirty="0"/>
          </a:p>
          <a:p>
            <a:endParaRPr lang="en-US" dirty="0"/>
          </a:p>
          <a:p>
            <a:endParaRPr lang="en-US" dirty="0"/>
          </a:p>
        </p:txBody>
      </p:sp>
      <p:sp>
        <p:nvSpPr>
          <p:cNvPr id="4" name="Title 1"/>
          <p:cNvSpPr>
            <a:spLocks noGrp="1"/>
          </p:cNvSpPr>
          <p:nvPr>
            <p:ph type="title"/>
          </p:nvPr>
        </p:nvSpPr>
        <p:spPr>
          <a:xfrm>
            <a:off x="609600" y="160339"/>
            <a:ext cx="10972800" cy="611186"/>
          </a:xfrm>
        </p:spPr>
        <p:txBody>
          <a:bodyPr>
            <a:normAutofit fontScale="90000"/>
          </a:bodyPr>
          <a:lstStyle/>
          <a:p>
            <a:r>
              <a:rPr lang="en-US" dirty="0"/>
              <a:t>Results of the Outbreak investigation (3)</a:t>
            </a:r>
          </a:p>
        </p:txBody>
      </p:sp>
      <p:pic>
        <p:nvPicPr>
          <p:cNvPr id="7" name="Content Placeholder 3"/>
          <p:cNvPicPr>
            <a:picLocks noChangeAspect="1"/>
          </p:cNvPicPr>
          <p:nvPr/>
        </p:nvPicPr>
        <p:blipFill rotWithShape="1">
          <a:blip r:embed="rId2"/>
          <a:srcRect r="1160" b="37152"/>
          <a:stretch/>
        </p:blipFill>
        <p:spPr>
          <a:xfrm>
            <a:off x="1818161" y="2582525"/>
            <a:ext cx="8796512" cy="3574808"/>
          </a:xfrm>
          <a:prstGeom prst="rect">
            <a:avLst/>
          </a:prstGeom>
        </p:spPr>
      </p:pic>
    </p:spTree>
    <p:extLst>
      <p:ext uri="{BB962C8B-B14F-4D97-AF65-F5344CB8AC3E}">
        <p14:creationId xmlns:p14="http://schemas.microsoft.com/office/powerpoint/2010/main" val="302877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2475" y="985839"/>
            <a:ext cx="10406062" cy="4950266"/>
          </a:xfrm>
        </p:spPr>
        <p:txBody>
          <a:bodyPr>
            <a:normAutofit fontScale="92500"/>
          </a:bodyPr>
          <a:lstStyle/>
          <a:p>
            <a:r>
              <a:rPr lang="en-US" b="1" dirty="0"/>
              <a:t>Phylogenetic analysis Results:</a:t>
            </a:r>
          </a:p>
          <a:p>
            <a:pPr lvl="1"/>
            <a:r>
              <a:rPr lang="en-US" b="1" dirty="0"/>
              <a:t>Panel A </a:t>
            </a:r>
          </a:p>
          <a:p>
            <a:pPr lvl="2"/>
            <a:r>
              <a:rPr lang="en-US" dirty="0"/>
              <a:t>Maximum-likelihood phylogenetic tree for HIV-1 </a:t>
            </a:r>
            <a:r>
              <a:rPr lang="en-US" dirty="0" err="1"/>
              <a:t>env</a:t>
            </a:r>
            <a:r>
              <a:rPr lang="en-US" dirty="0"/>
              <a:t> C2V3 sequences from 202 cases sequences (indicated in red), 45 Cambodia sequences (blue), and 24 </a:t>
            </a:r>
            <a:r>
              <a:rPr lang="en-US" dirty="0" err="1"/>
              <a:t>GenBank</a:t>
            </a:r>
            <a:r>
              <a:rPr lang="en-US" dirty="0"/>
              <a:t> reference sequences (black).</a:t>
            </a:r>
          </a:p>
          <a:p>
            <a:pPr lvl="2"/>
            <a:r>
              <a:rPr lang="en-US" dirty="0"/>
              <a:t>The Roka outbreak-associated CRF01_AE HIV cluster is represented by a red triangle. Four sequences (amplified from patients NCHADS171, NCHADS184, NCHADS185, and NCHADS116) from Roka did not group within the outbreak-associated cluster and were isolated from individuals presenting non-recent HIV-1 infections and who were negative for HCV and HBV. </a:t>
            </a:r>
          </a:p>
          <a:p>
            <a:pPr lvl="2"/>
            <a:r>
              <a:rPr lang="en-US" dirty="0" err="1"/>
              <a:t>Genbank</a:t>
            </a:r>
            <a:r>
              <a:rPr lang="en-US" dirty="0"/>
              <a:t> accession numbers for the Roka HIV </a:t>
            </a:r>
            <a:r>
              <a:rPr lang="en-US" dirty="0" err="1"/>
              <a:t>env</a:t>
            </a:r>
            <a:r>
              <a:rPr lang="en-US" dirty="0"/>
              <a:t> C2V3 sequences were KY570019–KY570220. Accession numbers for other Cambodia sequences were KY570221–KY570265.</a:t>
            </a:r>
          </a:p>
        </p:txBody>
      </p:sp>
      <p:sp>
        <p:nvSpPr>
          <p:cNvPr id="6" name="Title 1"/>
          <p:cNvSpPr>
            <a:spLocks noGrp="1"/>
          </p:cNvSpPr>
          <p:nvPr>
            <p:ph type="title"/>
          </p:nvPr>
        </p:nvSpPr>
        <p:spPr>
          <a:xfrm>
            <a:off x="752475" y="274640"/>
            <a:ext cx="10972800" cy="711200"/>
          </a:xfrm>
        </p:spPr>
        <p:txBody>
          <a:bodyPr>
            <a:normAutofit fontScale="90000"/>
          </a:bodyPr>
          <a:lstStyle/>
          <a:p>
            <a:pPr lvl="2" algn="ctr" defTabSz="457200" rtl="0">
              <a:spcBef>
                <a:spcPct val="0"/>
              </a:spcBef>
            </a:pPr>
            <a:br>
              <a:rPr lang="en-US" sz="3100" b="1" dirty="0"/>
            </a:br>
            <a:endParaRPr lang="en-US" dirty="0"/>
          </a:p>
        </p:txBody>
      </p:sp>
      <p:sp>
        <p:nvSpPr>
          <p:cNvPr id="8" name="Title 1"/>
          <p:cNvSpPr txBox="1">
            <a:spLocks/>
          </p:cNvSpPr>
          <p:nvPr/>
        </p:nvSpPr>
        <p:spPr>
          <a:xfrm>
            <a:off x="609600" y="160339"/>
            <a:ext cx="10972800" cy="611186"/>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Results of the Outbreak investigation (4)</a:t>
            </a:r>
          </a:p>
        </p:txBody>
      </p:sp>
    </p:spTree>
    <p:extLst>
      <p:ext uri="{BB962C8B-B14F-4D97-AF65-F5344CB8AC3E}">
        <p14:creationId xmlns:p14="http://schemas.microsoft.com/office/powerpoint/2010/main" val="66785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12576"/>
            <a:ext cx="9758363" cy="3986213"/>
          </a:xfrm>
        </p:spPr>
        <p:txBody>
          <a:bodyPr/>
          <a:lstStyle/>
          <a:p>
            <a:pPr marL="342900" lvl="2" indent="-342900">
              <a:buFont typeface="+mj-lt"/>
              <a:buAutoNum type="arabicPeriod" startAt="7"/>
            </a:pPr>
            <a:r>
              <a:rPr lang="en-US" sz="3200" b="1" dirty="0"/>
              <a:t>Conducting Forensic investigation:</a:t>
            </a:r>
          </a:p>
          <a:p>
            <a:pPr marL="0" lvl="2" indent="0">
              <a:buNone/>
            </a:pPr>
            <a:endParaRPr lang="en-US" b="1" dirty="0"/>
          </a:p>
          <a:p>
            <a:pPr marL="800100" lvl="3" indent="-342900"/>
            <a:r>
              <a:rPr lang="en-US" sz="2800" dirty="0"/>
              <a:t>All used materials were collected by police officer ad sent to Institute Pasteur In Cambodia for forensic exam</a:t>
            </a:r>
          </a:p>
          <a:p>
            <a:pPr marL="800100" lvl="3" indent="-342900"/>
            <a:r>
              <a:rPr lang="en-US" sz="2800" dirty="0"/>
              <a:t>Results were inconclusive because the materials collected were tampered (used materials were initially destroyed)</a:t>
            </a:r>
            <a:endParaRPr lang="en-US" sz="1400" dirty="0"/>
          </a:p>
        </p:txBody>
      </p:sp>
      <p:sp>
        <p:nvSpPr>
          <p:cNvPr id="4" name="Title 1"/>
          <p:cNvSpPr txBox="1">
            <a:spLocks noGrp="1"/>
          </p:cNvSpPr>
          <p:nvPr>
            <p:ph type="title"/>
          </p:nvPr>
        </p:nvSpPr>
        <p:spPr>
          <a:xfrm>
            <a:off x="609600" y="274639"/>
            <a:ext cx="10972800" cy="639761"/>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Results of the Outbreak investigation (5)</a:t>
            </a:r>
          </a:p>
        </p:txBody>
      </p:sp>
    </p:spTree>
    <p:extLst>
      <p:ext uri="{BB962C8B-B14F-4D97-AF65-F5344CB8AC3E}">
        <p14:creationId xmlns:p14="http://schemas.microsoft.com/office/powerpoint/2010/main" val="335094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975"/>
            <a:ext cx="10972800" cy="667896"/>
          </a:xfrm>
        </p:spPr>
        <p:txBody>
          <a:bodyPr>
            <a:normAutofit fontScale="90000"/>
          </a:bodyPr>
          <a:lstStyle/>
          <a:p>
            <a:r>
              <a:rPr lang="en-US" dirty="0"/>
              <a:t>Other priority actions taken during the Outbreak</a:t>
            </a:r>
          </a:p>
        </p:txBody>
      </p:sp>
      <p:sp>
        <p:nvSpPr>
          <p:cNvPr id="3" name="Content Placeholder 2"/>
          <p:cNvSpPr>
            <a:spLocks noGrp="1"/>
          </p:cNvSpPr>
          <p:nvPr>
            <p:ph idx="1"/>
          </p:nvPr>
        </p:nvSpPr>
        <p:spPr>
          <a:xfrm>
            <a:off x="800100" y="1103656"/>
            <a:ext cx="10427533" cy="4926015"/>
          </a:xfrm>
        </p:spPr>
        <p:txBody>
          <a:bodyPr>
            <a:normAutofit fontScale="92500" lnSpcReduction="20000"/>
          </a:bodyPr>
          <a:lstStyle/>
          <a:p>
            <a:pPr marL="514350" indent="-514350">
              <a:buFont typeface="+mj-lt"/>
              <a:buAutoNum type="arabicPeriod"/>
            </a:pPr>
            <a:r>
              <a:rPr lang="en-US" dirty="0"/>
              <a:t>Established the ART site and team in the outbreak area.</a:t>
            </a:r>
          </a:p>
          <a:p>
            <a:pPr marL="914400" lvl="1" indent="-514350"/>
            <a:r>
              <a:rPr lang="en-US" dirty="0"/>
              <a:t>Mobilized ART team from the national and the provincial levels</a:t>
            </a:r>
          </a:p>
          <a:p>
            <a:pPr marL="914400" lvl="1" indent="-514350"/>
            <a:r>
              <a:rPr lang="en-US" dirty="0"/>
              <a:t>ARV Drugs and commodities supplied</a:t>
            </a:r>
          </a:p>
          <a:p>
            <a:pPr marL="914400" lvl="1" indent="-514350"/>
            <a:r>
              <a:rPr lang="en-US" dirty="0"/>
              <a:t>Trained local ART team</a:t>
            </a:r>
          </a:p>
          <a:p>
            <a:pPr marL="514350" indent="-514350">
              <a:buFont typeface="+mj-lt"/>
              <a:buAutoNum type="arabicPeriod"/>
            </a:pPr>
            <a:r>
              <a:rPr lang="en-US" dirty="0"/>
              <a:t>Offered immediately ART to all detected cases</a:t>
            </a:r>
          </a:p>
          <a:p>
            <a:pPr marL="514350" indent="-514350">
              <a:buFont typeface="+mj-lt"/>
              <a:buAutoNum type="arabicPeriod"/>
            </a:pPr>
            <a:r>
              <a:rPr lang="en-US" dirty="0"/>
              <a:t>Provided psycho and social supports to Roka community</a:t>
            </a:r>
          </a:p>
          <a:p>
            <a:pPr marL="514350" indent="-514350">
              <a:buFont typeface="+mj-lt"/>
              <a:buAutoNum type="arabicPeriod"/>
            </a:pPr>
            <a:r>
              <a:rPr lang="en-US" dirty="0"/>
              <a:t>Developed long term plan to sustain care and treatments and social supports: </a:t>
            </a:r>
          </a:p>
          <a:p>
            <a:pPr marL="914400" lvl="1" indent="-514350"/>
            <a:r>
              <a:rPr lang="en-US" dirty="0"/>
              <a:t>Vocational training for adults and young people</a:t>
            </a:r>
          </a:p>
          <a:p>
            <a:pPr marL="914400" lvl="1" indent="-514350"/>
            <a:r>
              <a:rPr lang="en-US" dirty="0"/>
              <a:t>Scholarship for HIV infected  schooling </a:t>
            </a:r>
          </a:p>
          <a:p>
            <a:pPr marL="914400" lvl="1" indent="-514350"/>
            <a:r>
              <a:rPr lang="en-US" dirty="0"/>
              <a:t>Access to Health Equity Fund for care and  treatment</a:t>
            </a:r>
          </a:p>
          <a:p>
            <a:pPr marL="914400" lvl="1" indent="-514350"/>
            <a:endParaRPr lang="en-US" dirty="0"/>
          </a:p>
          <a:p>
            <a:pPr marL="0" indent="0">
              <a:buNone/>
            </a:pPr>
            <a:endParaRPr lang="en-US" dirty="0"/>
          </a:p>
        </p:txBody>
      </p:sp>
    </p:spTree>
    <p:extLst>
      <p:ext uri="{BB962C8B-B14F-4D97-AF65-F5344CB8AC3E}">
        <p14:creationId xmlns:p14="http://schemas.microsoft.com/office/powerpoint/2010/main" val="414048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FFB58-4FC6-4B13-B1F9-C6E5D30F9FD3}"/>
              </a:ext>
            </a:extLst>
          </p:cNvPr>
          <p:cNvSpPr>
            <a:spLocks noGrp="1"/>
          </p:cNvSpPr>
          <p:nvPr>
            <p:ph idx="1"/>
          </p:nvPr>
        </p:nvSpPr>
        <p:spPr>
          <a:xfrm>
            <a:off x="609599" y="1505243"/>
            <a:ext cx="10992787" cy="4186738"/>
          </a:xfrm>
        </p:spPr>
        <p:txBody>
          <a:bodyPr/>
          <a:lstStyle/>
          <a:p>
            <a:pPr marL="514350" indent="-514350">
              <a:buFont typeface="+mj-lt"/>
              <a:buAutoNum type="arabicPeriod" startAt="5"/>
            </a:pPr>
            <a:r>
              <a:rPr lang="en-US" b="1" dirty="0"/>
              <a:t>Developing another follow up study related to the outbreak: The ROK-Invest Study (ANRS 12352)</a:t>
            </a:r>
          </a:p>
          <a:p>
            <a:pPr marL="914400" lvl="1" indent="-514350"/>
            <a:r>
              <a:rPr lang="en-US" dirty="0"/>
              <a:t>The Roka outbreak raises also the question whether there are other areas in Cambodia with similarly hidden pockets of HIV infection, and whether HIV surveillance currently in place can be used to identify such areas.</a:t>
            </a:r>
          </a:p>
          <a:p>
            <a:pPr marL="0" indent="0">
              <a:buNone/>
            </a:pPr>
            <a:endParaRPr lang="en-US" dirty="0"/>
          </a:p>
        </p:txBody>
      </p:sp>
      <p:sp>
        <p:nvSpPr>
          <p:cNvPr id="4" name="Title 1">
            <a:extLst>
              <a:ext uri="{FF2B5EF4-FFF2-40B4-BE49-F238E27FC236}">
                <a16:creationId xmlns:a16="http://schemas.microsoft.com/office/drawing/2014/main" id="{18A9289B-C7AD-433B-A656-6775566227A3}"/>
              </a:ext>
            </a:extLst>
          </p:cNvPr>
          <p:cNvSpPr>
            <a:spLocks noGrp="1"/>
          </p:cNvSpPr>
          <p:nvPr>
            <p:ph type="title"/>
          </p:nvPr>
        </p:nvSpPr>
        <p:spPr>
          <a:xfrm>
            <a:off x="609600" y="373112"/>
            <a:ext cx="10972800" cy="667897"/>
          </a:xfrm>
        </p:spPr>
        <p:txBody>
          <a:bodyPr>
            <a:normAutofit fontScale="90000"/>
          </a:bodyPr>
          <a:lstStyle/>
          <a:p>
            <a:r>
              <a:rPr lang="en-US" dirty="0"/>
              <a:t>Other priority actions taken during the Outbreak (2)</a:t>
            </a:r>
          </a:p>
        </p:txBody>
      </p:sp>
    </p:spTree>
    <p:extLst>
      <p:ext uri="{BB962C8B-B14F-4D97-AF65-F5344CB8AC3E}">
        <p14:creationId xmlns:p14="http://schemas.microsoft.com/office/powerpoint/2010/main" val="307843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86A4-2AE8-46D3-B105-42CBE04A7348}"/>
              </a:ext>
            </a:extLst>
          </p:cNvPr>
          <p:cNvSpPr>
            <a:spLocks noGrp="1"/>
          </p:cNvSpPr>
          <p:nvPr>
            <p:ph type="title"/>
          </p:nvPr>
        </p:nvSpPr>
        <p:spPr>
          <a:xfrm>
            <a:off x="2058520" y="242608"/>
            <a:ext cx="8313645" cy="882807"/>
          </a:xfrm>
        </p:spPr>
        <p:txBody>
          <a:bodyPr>
            <a:normAutofit fontScale="90000"/>
          </a:bodyPr>
          <a:lstStyle/>
          <a:p>
            <a:pPr marL="514350" indent="-514350">
              <a:buFont typeface="+mj-lt"/>
              <a:buAutoNum type="arabicPeriod" startAt="5"/>
            </a:pPr>
            <a:r>
              <a:rPr lang="en-US" dirty="0"/>
              <a:t>The ROK-Invest Study (ANRS 12352)</a:t>
            </a:r>
          </a:p>
        </p:txBody>
      </p:sp>
      <p:sp>
        <p:nvSpPr>
          <p:cNvPr id="6" name="Slide Number Placeholder 5">
            <a:extLst>
              <a:ext uri="{FF2B5EF4-FFF2-40B4-BE49-F238E27FC236}">
                <a16:creationId xmlns:a16="http://schemas.microsoft.com/office/drawing/2014/main" id="{29A48E7B-7A7A-497E-B730-02DB8CB64860}"/>
              </a:ext>
            </a:extLst>
          </p:cNvPr>
          <p:cNvSpPr>
            <a:spLocks noGrp="1"/>
          </p:cNvSpPr>
          <p:nvPr>
            <p:ph type="sldNum" sz="quarter" idx="4294967295"/>
          </p:nvPr>
        </p:nvSpPr>
        <p:spPr>
          <a:xfrm>
            <a:off x="9945221" y="6243078"/>
            <a:ext cx="426945" cy="273844"/>
          </a:xfrm>
          <a:prstGeom prst="rect">
            <a:avLst/>
          </a:prstGeom>
        </p:spPr>
        <p:txBody>
          <a:bodyPr/>
          <a:lstStyle/>
          <a:p>
            <a:fld id="{8994F1CC-37A4-4359-9EF2-E3B32D75F099}" type="slidenum">
              <a:rPr lang="en-GB" smtClean="0"/>
              <a:t>16</a:t>
            </a:fld>
            <a:endParaRPr lang="en-GB" dirty="0"/>
          </a:p>
        </p:txBody>
      </p:sp>
      <p:sp>
        <p:nvSpPr>
          <p:cNvPr id="7" name="Content Placeholder 6"/>
          <p:cNvSpPr>
            <a:spLocks noGrp="1"/>
          </p:cNvSpPr>
          <p:nvPr>
            <p:ph idx="1"/>
          </p:nvPr>
        </p:nvSpPr>
        <p:spPr>
          <a:xfrm>
            <a:off x="1083213" y="998806"/>
            <a:ext cx="9859608" cy="4911035"/>
          </a:xfrm>
        </p:spPr>
        <p:txBody>
          <a:bodyPr>
            <a:noAutofit/>
          </a:bodyPr>
          <a:lstStyle/>
          <a:p>
            <a:r>
              <a:rPr lang="en-US" sz="3600" b="1" dirty="0">
                <a:solidFill>
                  <a:schemeClr val="tx1"/>
                </a:solidFill>
                <a:ea typeface="+mj-ea"/>
              </a:rPr>
              <a:t>Principal Objective</a:t>
            </a:r>
          </a:p>
          <a:p>
            <a:pPr marL="0" indent="0">
              <a:buNone/>
            </a:pPr>
            <a:r>
              <a:rPr lang="en-US" sz="2800" dirty="0"/>
              <a:t>The principal objective of the study is to compare HIV and HCV prevalence rates in three groups of subjects as follows:</a:t>
            </a:r>
          </a:p>
          <a:p>
            <a:pPr lvl="1" algn="just">
              <a:lnSpc>
                <a:spcPct val="100000"/>
              </a:lnSpc>
            </a:pPr>
            <a:r>
              <a:rPr lang="en-US" sz="2400" b="1" dirty="0"/>
              <a:t>Group 1: </a:t>
            </a:r>
            <a:r>
              <a:rPr lang="en-US" sz="2400" dirty="0"/>
              <a:t>subjects living in Roka and </a:t>
            </a:r>
            <a:r>
              <a:rPr lang="en-US" sz="2400" dirty="0" err="1"/>
              <a:t>Ambaeng</a:t>
            </a:r>
            <a:r>
              <a:rPr lang="en-US" sz="2400" dirty="0"/>
              <a:t> </a:t>
            </a:r>
            <a:r>
              <a:rPr lang="en-US" sz="2400" dirty="0" err="1"/>
              <a:t>Thngae</a:t>
            </a:r>
            <a:r>
              <a:rPr lang="en-US" sz="2400" dirty="0"/>
              <a:t> villages where most of HIV and HCV cases were identified during </a:t>
            </a:r>
            <a:r>
              <a:rPr lang="en-US" dirty="0"/>
              <a:t>the</a:t>
            </a:r>
            <a:r>
              <a:rPr lang="en-US" sz="2400" dirty="0"/>
              <a:t> Roka outbreak in 2014-2015</a:t>
            </a:r>
          </a:p>
          <a:p>
            <a:pPr lvl="1" algn="just">
              <a:lnSpc>
                <a:spcPct val="100000"/>
              </a:lnSpc>
            </a:pPr>
            <a:r>
              <a:rPr lang="en-US" sz="2400" b="1" dirty="0"/>
              <a:t>Group 2: </a:t>
            </a:r>
            <a:r>
              <a:rPr lang="en-US" sz="2400" dirty="0"/>
              <a:t>subjects living in the other 4 villages of the Roka commune (Ta </a:t>
            </a:r>
            <a:r>
              <a:rPr lang="en-US" sz="2400" dirty="0" err="1"/>
              <a:t>Haen</a:t>
            </a:r>
            <a:r>
              <a:rPr lang="en-US" sz="2400" dirty="0"/>
              <a:t> I and II, </a:t>
            </a:r>
            <a:r>
              <a:rPr lang="en-US" sz="2400" dirty="0" err="1"/>
              <a:t>Pou</a:t>
            </a:r>
            <a:r>
              <a:rPr lang="en-US" sz="2400" dirty="0"/>
              <a:t> </a:t>
            </a:r>
            <a:r>
              <a:rPr lang="en-US" sz="2400" dirty="0" err="1"/>
              <a:t>Batdambang</a:t>
            </a:r>
            <a:r>
              <a:rPr lang="en-US" sz="2400" dirty="0"/>
              <a:t>, and </a:t>
            </a:r>
            <a:r>
              <a:rPr lang="en-US" sz="2400" dirty="0" err="1"/>
              <a:t>Chhung</a:t>
            </a:r>
            <a:r>
              <a:rPr lang="en-US" sz="2400" dirty="0"/>
              <a:t> </a:t>
            </a:r>
            <a:r>
              <a:rPr lang="en-US" sz="2400" dirty="0" err="1"/>
              <a:t>Tradak</a:t>
            </a:r>
            <a:r>
              <a:rPr lang="en-US" sz="2400" dirty="0"/>
              <a:t>)</a:t>
            </a:r>
          </a:p>
          <a:p>
            <a:pPr lvl="1" algn="just">
              <a:lnSpc>
                <a:spcPct val="100000"/>
              </a:lnSpc>
            </a:pPr>
            <a:r>
              <a:rPr lang="en-US" sz="2400" b="1" dirty="0"/>
              <a:t>Group 3: </a:t>
            </a:r>
            <a:r>
              <a:rPr lang="en-US" sz="2400" dirty="0"/>
              <a:t>subjects living in villages from one other commune belonging to the </a:t>
            </a:r>
            <a:r>
              <a:rPr lang="en-US" sz="2400" dirty="0" err="1"/>
              <a:t>Battambang</a:t>
            </a:r>
            <a:r>
              <a:rPr lang="en-US" sz="2400" dirty="0"/>
              <a:t> Province.</a:t>
            </a:r>
          </a:p>
          <a:p>
            <a:pPr marL="0" indent="0">
              <a:buNone/>
            </a:pPr>
            <a:endParaRPr lang="en-US" sz="3000" dirty="0"/>
          </a:p>
        </p:txBody>
      </p:sp>
    </p:spTree>
    <p:extLst>
      <p:ext uri="{BB962C8B-B14F-4D97-AF65-F5344CB8AC3E}">
        <p14:creationId xmlns:p14="http://schemas.microsoft.com/office/powerpoint/2010/main" val="160143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9A48E7B-7A7A-497E-B730-02DB8CB64860}"/>
              </a:ext>
            </a:extLst>
          </p:cNvPr>
          <p:cNvSpPr>
            <a:spLocks noGrp="1"/>
          </p:cNvSpPr>
          <p:nvPr>
            <p:ph type="sldNum" sz="quarter" idx="4294967295"/>
          </p:nvPr>
        </p:nvSpPr>
        <p:spPr>
          <a:xfrm>
            <a:off x="9639301" y="6312978"/>
            <a:ext cx="619747" cy="273844"/>
          </a:xfrm>
          <a:prstGeom prst="rect">
            <a:avLst/>
          </a:prstGeom>
        </p:spPr>
        <p:txBody>
          <a:bodyPr/>
          <a:lstStyle/>
          <a:p>
            <a:fld id="{8994F1CC-37A4-4359-9EF2-E3B32D75F099}" type="slidenum">
              <a:rPr lang="en-GB" smtClean="0"/>
              <a:t>17</a:t>
            </a:fld>
            <a:endParaRPr lang="en-GB" dirty="0"/>
          </a:p>
        </p:txBody>
      </p:sp>
      <p:sp>
        <p:nvSpPr>
          <p:cNvPr id="7" name="Content Placeholder 6"/>
          <p:cNvSpPr>
            <a:spLocks noGrp="1"/>
          </p:cNvSpPr>
          <p:nvPr>
            <p:ph idx="1"/>
          </p:nvPr>
        </p:nvSpPr>
        <p:spPr>
          <a:xfrm>
            <a:off x="862818" y="1125416"/>
            <a:ext cx="10466363" cy="4839286"/>
          </a:xfrm>
        </p:spPr>
        <p:txBody>
          <a:bodyPr>
            <a:noAutofit/>
          </a:bodyPr>
          <a:lstStyle/>
          <a:p>
            <a:pPr>
              <a:spcBef>
                <a:spcPts val="150"/>
              </a:spcBef>
              <a:buFont typeface="Arial" panose="020B0604020202020204" pitchFamily="34" charset="0"/>
              <a:buChar char="•"/>
            </a:pPr>
            <a:r>
              <a:rPr lang="en-US" sz="3600" b="1" dirty="0">
                <a:solidFill>
                  <a:schemeClr val="tx1"/>
                </a:solidFill>
                <a:ea typeface="+mj-ea"/>
              </a:rPr>
              <a:t>Specific objectives</a:t>
            </a:r>
          </a:p>
          <a:p>
            <a:pPr marL="0" indent="0" algn="just">
              <a:spcBef>
                <a:spcPts val="150"/>
              </a:spcBef>
              <a:buNone/>
            </a:pPr>
            <a:r>
              <a:rPr lang="en-US" sz="2400" dirty="0"/>
              <a:t>Given the results we obtained during the investigation of the Roka nosocomial outbreak (2014-15), specific objectives are defined as follows:</a:t>
            </a:r>
          </a:p>
          <a:p>
            <a:pPr marL="914400" lvl="1" indent="-457200" algn="just">
              <a:spcBef>
                <a:spcPts val="150"/>
              </a:spcBef>
            </a:pPr>
            <a:r>
              <a:rPr lang="en-US" sz="2400" dirty="0"/>
              <a:t>Risk of geographical spread of clustered HCV strains from Roka or </a:t>
            </a:r>
            <a:r>
              <a:rPr lang="en-US" sz="2400" dirty="0" err="1"/>
              <a:t>Ambaeng</a:t>
            </a:r>
            <a:r>
              <a:rPr lang="en-US" sz="2400" dirty="0"/>
              <a:t> </a:t>
            </a:r>
            <a:r>
              <a:rPr lang="en-US" sz="2400" dirty="0" err="1"/>
              <a:t>Thngae</a:t>
            </a:r>
            <a:r>
              <a:rPr lang="en-US" sz="2400" dirty="0"/>
              <a:t> villages to other villages of the Roka commune</a:t>
            </a:r>
          </a:p>
          <a:p>
            <a:pPr marL="914400" lvl="1" indent="-457200" algn="just">
              <a:spcBef>
                <a:spcPts val="450"/>
              </a:spcBef>
            </a:pPr>
            <a:r>
              <a:rPr lang="en-US" sz="2400" dirty="0"/>
              <a:t>Risk of geographical spread of clustered HIV strains from Roka or </a:t>
            </a:r>
            <a:r>
              <a:rPr lang="en-US" sz="2400" dirty="0" err="1"/>
              <a:t>Ambaeng</a:t>
            </a:r>
            <a:r>
              <a:rPr lang="en-US" sz="2400" dirty="0"/>
              <a:t> </a:t>
            </a:r>
            <a:r>
              <a:rPr lang="en-US" sz="2400" dirty="0" err="1"/>
              <a:t>Thngae</a:t>
            </a:r>
            <a:r>
              <a:rPr lang="en-US" sz="2400" dirty="0"/>
              <a:t> villages to other villages of the Roka commune if the HIV prevalence of Group 2 and/or Group 3 is higher or equal to 0.7% (upper limit of confidence interval of HIV prevalence estimated in Cambodia).</a:t>
            </a:r>
          </a:p>
          <a:p>
            <a:pPr marL="914400" lvl="1" indent="-457200" algn="just">
              <a:spcBef>
                <a:spcPts val="150"/>
              </a:spcBef>
            </a:pPr>
            <a:r>
              <a:rPr lang="en-US" sz="2400" dirty="0"/>
              <a:t>Comparison of unsafe injection and/or medical practices between the three groups </a:t>
            </a:r>
          </a:p>
        </p:txBody>
      </p:sp>
      <p:sp>
        <p:nvSpPr>
          <p:cNvPr id="5" name="Title 1">
            <a:extLst>
              <a:ext uri="{FF2B5EF4-FFF2-40B4-BE49-F238E27FC236}">
                <a16:creationId xmlns:a16="http://schemas.microsoft.com/office/drawing/2014/main" id="{EB433234-422F-4158-AFE8-53A0F101F560}"/>
              </a:ext>
            </a:extLst>
          </p:cNvPr>
          <p:cNvSpPr txBox="1">
            <a:spLocks/>
          </p:cNvSpPr>
          <p:nvPr/>
        </p:nvSpPr>
        <p:spPr>
          <a:xfrm>
            <a:off x="1069143" y="271178"/>
            <a:ext cx="9861453" cy="73379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marL="514350" indent="-514350">
              <a:buFont typeface="+mj-lt"/>
              <a:buAutoNum type="arabicPeriod" startAt="5"/>
            </a:pPr>
            <a:r>
              <a:rPr lang="en-US" dirty="0"/>
              <a:t>The ROK-Invest Study (ANRS 12352) (</a:t>
            </a:r>
            <a:r>
              <a:rPr lang="en-US" dirty="0" err="1"/>
              <a:t>con’t</a:t>
            </a:r>
            <a:r>
              <a:rPr lang="en-US" dirty="0"/>
              <a:t>)</a:t>
            </a:r>
          </a:p>
        </p:txBody>
      </p:sp>
    </p:spTree>
    <p:extLst>
      <p:ext uri="{BB962C8B-B14F-4D97-AF65-F5344CB8AC3E}">
        <p14:creationId xmlns:p14="http://schemas.microsoft.com/office/powerpoint/2010/main" val="197036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marL="0" indent="0">
              <a:buNone/>
            </a:pPr>
            <a:r>
              <a:rPr lang="en-US" dirty="0"/>
              <a:t>1.	</a:t>
            </a:r>
            <a:r>
              <a:rPr lang="en-US" dirty="0" err="1"/>
              <a:t>Rouet</a:t>
            </a:r>
            <a:r>
              <a:rPr lang="en-US" dirty="0"/>
              <a:t> F, </a:t>
            </a:r>
            <a:r>
              <a:rPr lang="en-US" dirty="0" err="1"/>
              <a:t>Nouhin</a:t>
            </a:r>
            <a:r>
              <a:rPr lang="en-US" dirty="0"/>
              <a:t> J, </a:t>
            </a:r>
            <a:r>
              <a:rPr lang="en-US" dirty="0" err="1"/>
              <a:t>Zheng</a:t>
            </a:r>
            <a:r>
              <a:rPr lang="en-US" dirty="0"/>
              <a:t> DP, Roche B, Black A, </a:t>
            </a:r>
            <a:r>
              <a:rPr lang="en-US" dirty="0" err="1"/>
              <a:t>Prak</a:t>
            </a:r>
            <a:r>
              <a:rPr lang="en-US" dirty="0"/>
              <a:t> S, et al. Massive Iatrogenic Outbreak of Human Immunodeficiency Virus Type 1 in Rural Cambodia, 2014-2015. Clinical infectious diseases : an official publication of the Infectious Diseases Society of America. 2018;66(11):1733-41.</a:t>
            </a:r>
          </a:p>
          <a:p>
            <a:pPr marL="0" indent="0">
              <a:buNone/>
            </a:pPr>
            <a:endParaRPr lang="en-US" dirty="0"/>
          </a:p>
        </p:txBody>
      </p:sp>
    </p:spTree>
    <p:extLst>
      <p:ext uri="{BB962C8B-B14F-4D97-AF65-F5344CB8AC3E}">
        <p14:creationId xmlns:p14="http://schemas.microsoft.com/office/powerpoint/2010/main" val="297418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 Outbreak Response in Cambodia</a:t>
            </a:r>
          </a:p>
        </p:txBody>
      </p:sp>
      <p:sp>
        <p:nvSpPr>
          <p:cNvPr id="3" name="Subtitle 2"/>
          <p:cNvSpPr>
            <a:spLocks noGrp="1"/>
          </p:cNvSpPr>
          <p:nvPr>
            <p:ph type="subTitle" idx="1"/>
          </p:nvPr>
        </p:nvSpPr>
        <p:spPr>
          <a:xfrm>
            <a:off x="1828800" y="3886200"/>
            <a:ext cx="8534400" cy="543143"/>
          </a:xfrm>
        </p:spPr>
        <p:txBody>
          <a:bodyPr/>
          <a:lstStyle/>
          <a:p>
            <a:r>
              <a:rPr lang="en-US" dirty="0" err="1"/>
              <a:t>Dr</a:t>
            </a:r>
            <a:r>
              <a:rPr lang="en-US" dirty="0"/>
              <a:t> MEAN </a:t>
            </a:r>
            <a:r>
              <a:rPr lang="en-US" dirty="0" err="1"/>
              <a:t>Chhivun</a:t>
            </a:r>
            <a:r>
              <a:rPr lang="en-US" dirty="0"/>
              <a:t>, Advisor to </a:t>
            </a:r>
            <a:r>
              <a:rPr lang="en-US" dirty="0" err="1"/>
              <a:t>MoH</a:t>
            </a:r>
            <a:endParaRPr lang="en-US" dirty="0"/>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41697" y="273053"/>
            <a:ext cx="10402591" cy="598485"/>
          </a:xfrm>
        </p:spPr>
        <p:txBody>
          <a:bodyPr>
            <a:noAutofit/>
          </a:bodyPr>
          <a:lstStyle/>
          <a:p>
            <a:pPr algn="ctr"/>
            <a:r>
              <a:rPr lang="en-GB" sz="2800" b="1" dirty="0">
                <a:solidFill>
                  <a:srgbClr val="E8303B"/>
                </a:solidFill>
                <a:ea typeface="+mj-ea"/>
              </a:rPr>
              <a:t>National Estimate of HIV Prevalence and New HIV Infection</a:t>
            </a:r>
            <a:endParaRPr lang="en-US" sz="2800" b="1" dirty="0">
              <a:solidFill>
                <a:srgbClr val="E8303B"/>
              </a:solidFill>
              <a:ea typeface="+mj-ea"/>
            </a:endParaRPr>
          </a:p>
        </p:txBody>
      </p:sp>
      <p:pic>
        <p:nvPicPr>
          <p:cNvPr id="7" name="Picture 6"/>
          <p:cNvPicPr>
            <a:picLocks noChangeAspect="1"/>
          </p:cNvPicPr>
          <p:nvPr/>
        </p:nvPicPr>
        <p:blipFill>
          <a:blip r:embed="rId2" cstate="print"/>
          <a:stretch>
            <a:fillRect/>
          </a:stretch>
        </p:blipFill>
        <p:spPr>
          <a:xfrm>
            <a:off x="570210" y="1057277"/>
            <a:ext cx="5913694" cy="4071936"/>
          </a:xfrm>
          <a:prstGeom prst="rect">
            <a:avLst/>
          </a:prstGeom>
          <a:ln>
            <a:solidFill>
              <a:schemeClr val="tx2"/>
            </a:solidFill>
          </a:ln>
        </p:spPr>
      </p:pic>
      <p:pic>
        <p:nvPicPr>
          <p:cNvPr id="8" name="Picture 7"/>
          <p:cNvPicPr>
            <a:picLocks noChangeAspect="1"/>
          </p:cNvPicPr>
          <p:nvPr/>
        </p:nvPicPr>
        <p:blipFill>
          <a:blip r:embed="rId3"/>
          <a:stretch>
            <a:fillRect/>
          </a:stretch>
        </p:blipFill>
        <p:spPr>
          <a:xfrm>
            <a:off x="6698216" y="1057277"/>
            <a:ext cx="5236609" cy="4071936"/>
          </a:xfrm>
          <a:prstGeom prst="rect">
            <a:avLst/>
          </a:prstGeom>
          <a:ln>
            <a:solidFill>
              <a:schemeClr val="tx1"/>
            </a:solidFill>
          </a:ln>
        </p:spPr>
      </p:pic>
      <p:cxnSp>
        <p:nvCxnSpPr>
          <p:cNvPr id="11" name="Straight Arrow Connector 10"/>
          <p:cNvCxnSpPr/>
          <p:nvPr/>
        </p:nvCxnSpPr>
        <p:spPr>
          <a:xfrm>
            <a:off x="5257805" y="2671761"/>
            <a:ext cx="1" cy="2085975"/>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414836" y="2057398"/>
            <a:ext cx="1671637" cy="646331"/>
          </a:xfrm>
          <a:prstGeom prst="rect">
            <a:avLst/>
          </a:prstGeom>
          <a:noFill/>
        </p:spPr>
        <p:txBody>
          <a:bodyPr wrap="square" rtlCol="0">
            <a:spAutoFit/>
          </a:bodyPr>
          <a:lstStyle/>
          <a:p>
            <a:pPr algn="ctr"/>
            <a:r>
              <a:rPr lang="en-US" b="1" dirty="0">
                <a:solidFill>
                  <a:srgbClr val="FF0000"/>
                </a:solidFill>
              </a:rPr>
              <a:t>HIV Outbreak in Roka</a:t>
            </a:r>
          </a:p>
        </p:txBody>
      </p:sp>
    </p:spTree>
    <p:extLst>
      <p:ext uri="{BB962C8B-B14F-4D97-AF65-F5344CB8AC3E}">
        <p14:creationId xmlns:p14="http://schemas.microsoft.com/office/powerpoint/2010/main" val="186274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5"/>
            <a:ext cx="10972800" cy="811213"/>
          </a:xfrm>
        </p:spPr>
        <p:txBody>
          <a:bodyPr>
            <a:normAutofit/>
          </a:bodyPr>
          <a:lstStyle/>
          <a:p>
            <a:r>
              <a:rPr lang="en-US" sz="3600" dirty="0"/>
              <a:t>Progress  towards 90-90-90 Targets in Cambodia</a:t>
            </a:r>
          </a:p>
        </p:txBody>
      </p:sp>
      <p:sp>
        <p:nvSpPr>
          <p:cNvPr id="3" name="Content Placeholder 2"/>
          <p:cNvSpPr>
            <a:spLocks noGrp="1"/>
          </p:cNvSpPr>
          <p:nvPr>
            <p:ph idx="1"/>
          </p:nvPr>
        </p:nvSpPr>
        <p:spPr>
          <a:xfrm>
            <a:off x="609600" y="1028703"/>
            <a:ext cx="10972800" cy="4525963"/>
          </a:xfrm>
        </p:spPr>
        <p:txBody>
          <a:bodyPr>
            <a:normAutofit/>
          </a:bodyPr>
          <a:lstStyle/>
          <a:p>
            <a:endParaRPr lang="en-GB" sz="2400" dirty="0"/>
          </a:p>
          <a:p>
            <a:endParaRPr lang="en-GB" sz="2400" dirty="0"/>
          </a:p>
          <a:p>
            <a:endParaRPr lang="en-GB" sz="2400" dirty="0"/>
          </a:p>
          <a:p>
            <a:endParaRPr lang="en-GB" sz="2400" dirty="0"/>
          </a:p>
          <a:p>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3250862423"/>
              </p:ext>
            </p:extLst>
          </p:nvPr>
        </p:nvGraphicFramePr>
        <p:xfrm>
          <a:off x="883302" y="928688"/>
          <a:ext cx="10425395" cy="5043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21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600076"/>
          </a:xfrm>
        </p:spPr>
        <p:txBody>
          <a:bodyPr>
            <a:noAutofit/>
          </a:bodyPr>
          <a:lstStyle/>
          <a:p>
            <a:r>
              <a:rPr lang="en-US" sz="2800" dirty="0"/>
              <a:t>Geographical Location and Demographic conditions of the Iatrogenic HIV Outbreak in the Roka Commune, Cambodia, 2014 – 2015</a:t>
            </a:r>
          </a:p>
        </p:txBody>
      </p:sp>
      <p:pic>
        <p:nvPicPr>
          <p:cNvPr id="4" name="Content Placeholder 3"/>
          <p:cNvPicPr>
            <a:picLocks noGrp="1" noChangeAspect="1"/>
          </p:cNvPicPr>
          <p:nvPr>
            <p:ph idx="1"/>
          </p:nvPr>
        </p:nvPicPr>
        <p:blipFill>
          <a:blip r:embed="rId2"/>
          <a:stretch>
            <a:fillRect/>
          </a:stretch>
        </p:blipFill>
        <p:spPr>
          <a:xfrm>
            <a:off x="4600589" y="1084309"/>
            <a:ext cx="6486525" cy="5067640"/>
          </a:xfrm>
          <a:prstGeom prst="rect">
            <a:avLst/>
          </a:prstGeom>
        </p:spPr>
      </p:pic>
      <p:sp>
        <p:nvSpPr>
          <p:cNvPr id="5" name="Content Placeholder 2"/>
          <p:cNvSpPr txBox="1">
            <a:spLocks/>
          </p:cNvSpPr>
          <p:nvPr/>
        </p:nvSpPr>
        <p:spPr>
          <a:xfrm>
            <a:off x="438149" y="3186114"/>
            <a:ext cx="5228133" cy="165571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pPr>
            <a:r>
              <a:rPr lang="en-GB" sz="2000" dirty="0"/>
              <a:t>Cambodia Pop.: </a:t>
            </a:r>
            <a:r>
              <a:rPr lang="en-US" sz="2000" b="1" dirty="0"/>
              <a:t>13,395,682*</a:t>
            </a:r>
          </a:p>
          <a:p>
            <a:pPr marL="0" indent="0">
              <a:lnSpc>
                <a:spcPct val="150000"/>
              </a:lnSpc>
              <a:spcBef>
                <a:spcPts val="0"/>
              </a:spcBef>
            </a:pPr>
            <a:r>
              <a:rPr lang="en-US" sz="2000" dirty="0"/>
              <a:t>Battambang Pop.: </a:t>
            </a:r>
            <a:r>
              <a:rPr lang="en-US" sz="2000" b="1" dirty="0"/>
              <a:t>1,173,414 (F:</a:t>
            </a:r>
            <a:r>
              <a:rPr lang="en-US" sz="2000" dirty="0"/>
              <a:t> </a:t>
            </a:r>
            <a:r>
              <a:rPr lang="en-US" sz="2000" b="1" dirty="0"/>
              <a:t>588,724)**</a:t>
            </a:r>
          </a:p>
          <a:p>
            <a:pPr marL="0" indent="0">
              <a:lnSpc>
                <a:spcPct val="150000"/>
              </a:lnSpc>
              <a:spcBef>
                <a:spcPts val="0"/>
              </a:spcBef>
            </a:pPr>
            <a:r>
              <a:rPr lang="en-US" sz="2000" dirty="0"/>
              <a:t>Roka Commune: </a:t>
            </a:r>
            <a:r>
              <a:rPr lang="en-US" sz="2000" b="1" dirty="0"/>
              <a:t>9, 326 (F:4818) **</a:t>
            </a:r>
          </a:p>
          <a:p>
            <a:pPr marL="0" indent="0">
              <a:lnSpc>
                <a:spcPct val="150000"/>
              </a:lnSpc>
              <a:spcBef>
                <a:spcPts val="0"/>
              </a:spcBef>
            </a:pPr>
            <a:r>
              <a:rPr lang="en-US" sz="2000" dirty="0"/>
              <a:t>Roka village: </a:t>
            </a:r>
            <a:r>
              <a:rPr lang="en-US" sz="2000" b="1" dirty="0"/>
              <a:t>2,455 (F:1,242) **</a:t>
            </a:r>
          </a:p>
        </p:txBody>
      </p:sp>
      <p:sp>
        <p:nvSpPr>
          <p:cNvPr id="3" name="Rectangle 2"/>
          <p:cNvSpPr/>
          <p:nvPr/>
        </p:nvSpPr>
        <p:spPr>
          <a:xfrm>
            <a:off x="283228" y="5405605"/>
            <a:ext cx="3460097" cy="584775"/>
          </a:xfrm>
          <a:prstGeom prst="rect">
            <a:avLst/>
          </a:prstGeom>
        </p:spPr>
        <p:txBody>
          <a:bodyPr wrap="square">
            <a:spAutoFit/>
          </a:bodyPr>
          <a:lstStyle/>
          <a:p>
            <a:r>
              <a:rPr lang="en-US" sz="1600" dirty="0"/>
              <a:t>*Cambodia Census2008</a:t>
            </a:r>
          </a:p>
          <a:p>
            <a:r>
              <a:rPr lang="en-US" sz="1600" dirty="0"/>
              <a:t>**Commune Database 2014, NIS</a:t>
            </a:r>
          </a:p>
        </p:txBody>
      </p:sp>
    </p:spTree>
    <p:extLst>
      <p:ext uri="{BB962C8B-B14F-4D97-AF65-F5344CB8AC3E}">
        <p14:creationId xmlns:p14="http://schemas.microsoft.com/office/powerpoint/2010/main" val="118750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064"/>
            <a:ext cx="10972800" cy="982661"/>
          </a:xfrm>
        </p:spPr>
        <p:txBody>
          <a:bodyPr>
            <a:noAutofit/>
          </a:bodyPr>
          <a:lstStyle/>
          <a:p>
            <a:r>
              <a:rPr lang="en-US" sz="2800" dirty="0"/>
              <a:t>Event of flocking to perform blood tests for HIV in Roka Commune</a:t>
            </a:r>
          </a:p>
        </p:txBody>
      </p:sp>
      <p:sp>
        <p:nvSpPr>
          <p:cNvPr id="3" name="Content Placeholder 2"/>
          <p:cNvSpPr>
            <a:spLocks noGrp="1"/>
          </p:cNvSpPr>
          <p:nvPr>
            <p:ph idx="1"/>
          </p:nvPr>
        </p:nvSpPr>
        <p:spPr>
          <a:xfrm>
            <a:off x="609600" y="1300164"/>
            <a:ext cx="10972800" cy="4525963"/>
          </a:xfrm>
        </p:spPr>
        <p:txBody>
          <a:bodyPr>
            <a:normAutofit fontScale="62500" lnSpcReduction="20000"/>
          </a:bodyPr>
          <a:lstStyle/>
          <a:p>
            <a:r>
              <a:rPr lang="en-US" dirty="0"/>
              <a:t>A man, 74 years old, residing in Roka village, went to visit his child in </a:t>
            </a:r>
            <a:r>
              <a:rPr lang="en-US" dirty="0" err="1"/>
              <a:t>Rattanak</a:t>
            </a:r>
            <a:r>
              <a:rPr lang="en-US" dirty="0"/>
              <a:t> </a:t>
            </a:r>
            <a:r>
              <a:rPr lang="en-US" dirty="0" err="1"/>
              <a:t>Mondul</a:t>
            </a:r>
            <a:r>
              <a:rPr lang="en-US" dirty="0"/>
              <a:t> district. After being diagnosed as having tuberculosis at Cheng </a:t>
            </a:r>
            <a:r>
              <a:rPr lang="en-US" dirty="0" err="1"/>
              <a:t>Meanchey</a:t>
            </a:r>
            <a:r>
              <a:rPr lang="en-US" dirty="0"/>
              <a:t> Health Center, he was referred for TB treatment at Roka Health Center where he tested positive for HIV on November 12, 2014. </a:t>
            </a:r>
          </a:p>
          <a:p>
            <a:pPr marL="0" indent="0">
              <a:buNone/>
            </a:pPr>
            <a:endParaRPr lang="en-US" dirty="0"/>
          </a:p>
          <a:p>
            <a:r>
              <a:rPr lang="en-US" dirty="0"/>
              <a:t>This man thought that he had been infected with HIV from an injection during his treatment with a village medical treatment practitioner.</a:t>
            </a:r>
          </a:p>
          <a:p>
            <a:pPr marL="0" indent="0">
              <a:buNone/>
            </a:pPr>
            <a:r>
              <a:rPr lang="en-US" dirty="0"/>
              <a:t> </a:t>
            </a:r>
          </a:p>
          <a:p>
            <a:r>
              <a:rPr lang="en-US" dirty="0"/>
              <a:t>He advised his 43-year-old son-in-law and 6-year-old granddaughter to perform a blood HIV test as they had also had injections with this practitioner. Both tested also positive for HIV. Then, this family advised all Roka villagers to do HIV testing.</a:t>
            </a:r>
          </a:p>
          <a:p>
            <a:pPr marL="0" indent="0">
              <a:buNone/>
            </a:pPr>
            <a:endParaRPr lang="en-US" dirty="0"/>
          </a:p>
          <a:p>
            <a:r>
              <a:rPr lang="en-US" dirty="0"/>
              <a:t>From December 8, 2014, Roka village residents and residents of nearby villages subsequently performed HIV testing. The outbreak was alerted to the HIV National Program two days after this event occurred by Provincial Health Department</a:t>
            </a:r>
          </a:p>
          <a:p>
            <a:pPr marL="0" indent="0">
              <a:buNone/>
            </a:pPr>
            <a:endParaRPr lang="en-US" dirty="0"/>
          </a:p>
          <a:p>
            <a:r>
              <a:rPr lang="en-US" dirty="0"/>
              <a:t>This outbreak was spread through out the media (local and international)</a:t>
            </a:r>
          </a:p>
        </p:txBody>
      </p:sp>
    </p:spTree>
    <p:extLst>
      <p:ext uri="{BB962C8B-B14F-4D97-AF65-F5344CB8AC3E}">
        <p14:creationId xmlns:p14="http://schemas.microsoft.com/office/powerpoint/2010/main" val="392986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4629"/>
            <a:ext cx="10972800" cy="568324"/>
          </a:xfrm>
        </p:spPr>
        <p:txBody>
          <a:bodyPr>
            <a:normAutofit fontScale="90000"/>
          </a:bodyPr>
          <a:lstStyle/>
          <a:p>
            <a:r>
              <a:rPr lang="en-US" dirty="0"/>
              <a:t>HIV Outbreak Response (1)</a:t>
            </a:r>
          </a:p>
        </p:txBody>
      </p:sp>
      <p:sp>
        <p:nvSpPr>
          <p:cNvPr id="3" name="Content Placeholder 2"/>
          <p:cNvSpPr>
            <a:spLocks noGrp="1"/>
          </p:cNvSpPr>
          <p:nvPr>
            <p:ph idx="1"/>
          </p:nvPr>
        </p:nvSpPr>
        <p:spPr>
          <a:xfrm>
            <a:off x="609600" y="1042990"/>
            <a:ext cx="10720388" cy="5100635"/>
          </a:xfrm>
        </p:spPr>
        <p:txBody>
          <a:bodyPr>
            <a:normAutofit/>
          </a:bodyPr>
          <a:lstStyle/>
          <a:p>
            <a:pPr marL="457200" indent="-457200">
              <a:buFont typeface="+mj-lt"/>
              <a:buAutoNum type="arabicPeriod"/>
            </a:pPr>
            <a:r>
              <a:rPr lang="en-US" sz="2400" b="1" dirty="0"/>
              <a:t>Advocacy</a:t>
            </a:r>
            <a:r>
              <a:rPr lang="en-US" sz="2400" dirty="0"/>
              <a:t>: </a:t>
            </a:r>
          </a:p>
          <a:p>
            <a:pPr lvl="1"/>
            <a:r>
              <a:rPr lang="en-US" sz="1800" dirty="0"/>
              <a:t>National HIV program had informed the Minister of Health, then the Prime Minister as soon as the outbreak was alerted.</a:t>
            </a:r>
          </a:p>
          <a:p>
            <a:pPr lvl="1"/>
            <a:r>
              <a:rPr lang="en-US" sz="1800" dirty="0"/>
              <a:t>The Minister of Health had Immediately visited the outbreak zone. </a:t>
            </a:r>
          </a:p>
          <a:p>
            <a:pPr lvl="1"/>
            <a:r>
              <a:rPr lang="en-US" sz="1800" dirty="0"/>
              <a:t>Shortly after, the Deputy Prime Minister also provided his presence at the outbreak site.</a:t>
            </a:r>
          </a:p>
          <a:p>
            <a:pPr lvl="1"/>
            <a:r>
              <a:rPr lang="en-US" sz="1800" dirty="0"/>
              <a:t>The progress of Outbreak response has been weekly updated to the Ministry of Health, then to the Prime Minister Office</a:t>
            </a:r>
          </a:p>
          <a:p>
            <a:pPr lvl="1"/>
            <a:r>
              <a:rPr lang="en-US" sz="1800" dirty="0"/>
              <a:t>The press release on progress of Outbreak response was monthly disseminated to local and international medias.  </a:t>
            </a:r>
          </a:p>
          <a:p>
            <a:pPr marL="457200" indent="-457200">
              <a:buFont typeface="+mj-lt"/>
              <a:buAutoNum type="arabicPeriod"/>
            </a:pPr>
            <a:r>
              <a:rPr lang="en-US" sz="2400" b="1" dirty="0"/>
              <a:t>Resource mobilization: </a:t>
            </a:r>
          </a:p>
          <a:p>
            <a:pPr lvl="1"/>
            <a:r>
              <a:rPr lang="en-US" sz="1800" dirty="0"/>
              <a:t>National HIV Program appealed to get the support from all partners (local and International): human resources, money, logistics…</a:t>
            </a:r>
          </a:p>
          <a:p>
            <a:pPr lvl="1"/>
            <a:r>
              <a:rPr lang="en-US" sz="1800" dirty="0"/>
              <a:t>Partners (Academic institutions, local and International NGOs, UN Agencies, relevant national programs, donor agencies), quickly provided their supports.</a:t>
            </a:r>
          </a:p>
          <a:p>
            <a:pPr lvl="1"/>
            <a:r>
              <a:rPr lang="en-US" sz="1800" dirty="0"/>
              <a:t>Community Based Organizations (CBO) actively contributed in providing the counseling campaign</a:t>
            </a:r>
          </a:p>
          <a:p>
            <a:pPr marL="914400" lvl="2" indent="0">
              <a:buNone/>
            </a:pPr>
            <a:endParaRPr lang="en-US" sz="1600" dirty="0"/>
          </a:p>
          <a:p>
            <a:pPr marL="457200" lvl="1" indent="0">
              <a:buNone/>
            </a:pPr>
            <a:endParaRPr lang="en-US" sz="2100" dirty="0"/>
          </a:p>
        </p:txBody>
      </p:sp>
    </p:spTree>
    <p:extLst>
      <p:ext uri="{BB962C8B-B14F-4D97-AF65-F5344CB8AC3E}">
        <p14:creationId xmlns:p14="http://schemas.microsoft.com/office/powerpoint/2010/main" val="406013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4629"/>
            <a:ext cx="10972800" cy="568324"/>
          </a:xfrm>
        </p:spPr>
        <p:txBody>
          <a:bodyPr>
            <a:normAutofit fontScale="90000"/>
          </a:bodyPr>
          <a:lstStyle/>
          <a:p>
            <a:r>
              <a:rPr lang="en-US" dirty="0"/>
              <a:t>HIV Outbreak Response (2)</a:t>
            </a:r>
          </a:p>
        </p:txBody>
      </p:sp>
      <p:sp>
        <p:nvSpPr>
          <p:cNvPr id="3" name="Content Placeholder 2"/>
          <p:cNvSpPr>
            <a:spLocks noGrp="1"/>
          </p:cNvSpPr>
          <p:nvPr>
            <p:ph idx="1"/>
          </p:nvPr>
        </p:nvSpPr>
        <p:spPr>
          <a:xfrm>
            <a:off x="1128713" y="1171575"/>
            <a:ext cx="8415337" cy="4143376"/>
          </a:xfrm>
        </p:spPr>
        <p:txBody>
          <a:bodyPr>
            <a:normAutofit/>
          </a:bodyPr>
          <a:lstStyle/>
          <a:p>
            <a:pPr marL="457200" indent="-457200">
              <a:buFont typeface="+mj-lt"/>
              <a:buAutoNum type="arabicPeriod" startAt="3"/>
            </a:pPr>
            <a:r>
              <a:rPr lang="en-US" sz="2400" b="1" dirty="0"/>
              <a:t>Outbreak investigation plan</a:t>
            </a:r>
            <a:endParaRPr lang="en-US" sz="2000" b="1" dirty="0"/>
          </a:p>
          <a:p>
            <a:pPr lvl="1"/>
            <a:r>
              <a:rPr lang="en-US" sz="2400" dirty="0"/>
              <a:t>Establishment of the investigation team:</a:t>
            </a:r>
          </a:p>
          <a:p>
            <a:pPr marL="1257300" lvl="2" indent="-342900">
              <a:buFont typeface="+mj-lt"/>
              <a:buAutoNum type="arabicPeriod"/>
            </a:pPr>
            <a:r>
              <a:rPr lang="en-US" dirty="0"/>
              <a:t>Checking quality of HIV test, </a:t>
            </a:r>
          </a:p>
          <a:p>
            <a:pPr marL="1257300" lvl="2" indent="-342900">
              <a:buFont typeface="+mj-lt"/>
              <a:buAutoNum type="arabicPeriod"/>
            </a:pPr>
            <a:r>
              <a:rPr lang="en-US" dirty="0"/>
              <a:t>Confirming positive samples, </a:t>
            </a:r>
          </a:p>
          <a:p>
            <a:pPr marL="1257300" lvl="2" indent="-342900">
              <a:buFont typeface="+mj-lt"/>
              <a:buAutoNum type="arabicPeriod"/>
            </a:pPr>
            <a:r>
              <a:rPr lang="en-US" dirty="0"/>
              <a:t>Checking repeat testers,</a:t>
            </a:r>
          </a:p>
          <a:p>
            <a:pPr marL="1257300" lvl="2" indent="-342900">
              <a:buFont typeface="+mj-lt"/>
              <a:buAutoNum type="arabicPeriod"/>
            </a:pPr>
            <a:r>
              <a:rPr lang="en-US" dirty="0"/>
              <a:t>Identifying the village health practitioner</a:t>
            </a:r>
          </a:p>
          <a:p>
            <a:pPr marL="1257300" lvl="2" indent="-342900">
              <a:buFont typeface="+mj-lt"/>
              <a:buAutoNum type="arabicPeriod"/>
            </a:pPr>
            <a:r>
              <a:rPr lang="en-US" dirty="0"/>
              <a:t>Conducting Case Control Study</a:t>
            </a:r>
          </a:p>
          <a:p>
            <a:pPr marL="1257300" lvl="2" indent="-342900">
              <a:buFont typeface="+mj-lt"/>
              <a:buAutoNum type="arabicPeriod"/>
            </a:pPr>
            <a:r>
              <a:rPr lang="en-US" dirty="0"/>
              <a:t>Conducting Phylogenic analysis</a:t>
            </a:r>
          </a:p>
          <a:p>
            <a:pPr marL="1257300" lvl="2" indent="-342900">
              <a:buFont typeface="+mj-lt"/>
              <a:buAutoNum type="arabicPeriod"/>
            </a:pPr>
            <a:r>
              <a:rPr lang="en-US" dirty="0"/>
              <a:t>Conducting Forensic investigation</a:t>
            </a:r>
          </a:p>
        </p:txBody>
      </p:sp>
    </p:spTree>
    <p:extLst>
      <p:ext uri="{BB962C8B-B14F-4D97-AF65-F5344CB8AC3E}">
        <p14:creationId xmlns:p14="http://schemas.microsoft.com/office/powerpoint/2010/main" val="149203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285875"/>
            <a:ext cx="10972800" cy="4525963"/>
          </a:xfrm>
        </p:spPr>
        <p:txBody>
          <a:bodyPr/>
          <a:lstStyle/>
          <a:p>
            <a:pPr marL="514350" indent="-514350">
              <a:buFont typeface="+mj-lt"/>
              <a:buAutoNum type="arabicPeriod"/>
            </a:pPr>
            <a:r>
              <a:rPr lang="en-US" dirty="0"/>
              <a:t>Quality of HIV test: good condition (Storage)</a:t>
            </a:r>
          </a:p>
          <a:p>
            <a:pPr marL="514350" indent="-514350">
              <a:buFont typeface="+mj-lt"/>
              <a:buAutoNum type="arabicPeriod"/>
            </a:pPr>
            <a:r>
              <a:rPr lang="en-US" sz="3200" dirty="0"/>
              <a:t>Confirming positive samples: no discrepancy between the test results (confirmatory tests at Institute Pasteur in Cambodia and National Referral Laboratory). </a:t>
            </a:r>
          </a:p>
          <a:p>
            <a:pPr marL="514350" indent="-514350">
              <a:buFont typeface="+mj-lt"/>
              <a:buAutoNum type="arabicPeriod"/>
            </a:pPr>
            <a:r>
              <a:rPr lang="en-US" sz="3200" dirty="0"/>
              <a:t>Checking repeat testers using unique identifier (finger print/UIC): confirmed no repeat tester</a:t>
            </a:r>
          </a:p>
          <a:p>
            <a:pPr marL="514350" indent="-514350">
              <a:buFont typeface="+mj-lt"/>
              <a:buAutoNum type="arabicPeriod"/>
            </a:pPr>
            <a:r>
              <a:rPr lang="en-US" dirty="0"/>
              <a:t>It was informed there is one village health practitioner per village in Roka Commune</a:t>
            </a:r>
            <a:endParaRPr lang="en-US" sz="3200" dirty="0"/>
          </a:p>
          <a:p>
            <a:pPr marL="514350" indent="-514350">
              <a:buFont typeface="+mj-lt"/>
              <a:buAutoNum type="arabicPeriod"/>
            </a:pPr>
            <a:endParaRPr lang="en-US" sz="3200" dirty="0"/>
          </a:p>
          <a:p>
            <a:pPr marL="342900" lvl="2" indent="-342900"/>
            <a:endParaRPr lang="en-US" sz="3200" dirty="0"/>
          </a:p>
          <a:p>
            <a:endParaRPr lang="en-US" dirty="0"/>
          </a:p>
          <a:p>
            <a:endParaRPr lang="en-US" dirty="0"/>
          </a:p>
        </p:txBody>
      </p:sp>
      <p:sp>
        <p:nvSpPr>
          <p:cNvPr id="4" name="Title 1"/>
          <p:cNvSpPr>
            <a:spLocks noGrp="1"/>
          </p:cNvSpPr>
          <p:nvPr>
            <p:ph type="title"/>
          </p:nvPr>
        </p:nvSpPr>
        <p:spPr>
          <a:xfrm>
            <a:off x="609600" y="274639"/>
            <a:ext cx="10972800" cy="696911"/>
          </a:xfrm>
        </p:spPr>
        <p:txBody>
          <a:bodyPr>
            <a:normAutofit fontScale="90000"/>
          </a:bodyPr>
          <a:lstStyle/>
          <a:p>
            <a:r>
              <a:rPr lang="en-US" dirty="0"/>
              <a:t>Results of the Outbreak investigation (1)</a:t>
            </a:r>
          </a:p>
        </p:txBody>
      </p:sp>
    </p:spTree>
    <p:extLst>
      <p:ext uri="{BB962C8B-B14F-4D97-AF65-F5344CB8AC3E}">
        <p14:creationId xmlns:p14="http://schemas.microsoft.com/office/powerpoint/2010/main" val="274588713"/>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16195</TotalTime>
  <Words>1251</Words>
  <Application>Microsoft Office PowerPoint</Application>
  <PresentationFormat>Widescreen</PresentationFormat>
  <Paragraphs>120</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Book</vt:lpstr>
      <vt:lpstr>Raleway</vt:lpstr>
      <vt:lpstr>AIDS 2016_Template</vt:lpstr>
      <vt:lpstr>PowerPoint Presentation</vt:lpstr>
      <vt:lpstr>HIV Outbreak Response in Cambodia</vt:lpstr>
      <vt:lpstr>PowerPoint Presentation</vt:lpstr>
      <vt:lpstr>Progress  towards 90-90-90 Targets in Cambodia</vt:lpstr>
      <vt:lpstr>Geographical Location and Demographic conditions of the Iatrogenic HIV Outbreak in the Roka Commune, Cambodia, 2014 – 2015</vt:lpstr>
      <vt:lpstr>Event of flocking to perform blood tests for HIV in Roka Commune</vt:lpstr>
      <vt:lpstr>HIV Outbreak Response (1)</vt:lpstr>
      <vt:lpstr>HIV Outbreak Response (2)</vt:lpstr>
      <vt:lpstr>Results of the Outbreak investigation (1)</vt:lpstr>
      <vt:lpstr>Results of the Outbreak investigation (2)</vt:lpstr>
      <vt:lpstr>Results of the Outbreak investigation (3)</vt:lpstr>
      <vt:lpstr> </vt:lpstr>
      <vt:lpstr>Results of the Outbreak investigation (5)</vt:lpstr>
      <vt:lpstr>Other priority actions taken during the Outbreak</vt:lpstr>
      <vt:lpstr>Other priority actions taken during the Outbreak (2)</vt:lpstr>
      <vt:lpstr>The ROK-Invest Study (ANRS 12352)</vt:lpstr>
      <vt:lpstr>PowerPoint Presentation</vt:lpstr>
      <vt:lpstr>Reference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f698</cp:lastModifiedBy>
  <cp:revision>138</cp:revision>
  <cp:lastPrinted>2019-07-17T03:14:35Z</cp:lastPrinted>
  <dcterms:created xsi:type="dcterms:W3CDTF">2017-01-13T09:09:35Z</dcterms:created>
  <dcterms:modified xsi:type="dcterms:W3CDTF">2019-07-17T04:17:09Z</dcterms:modified>
</cp:coreProperties>
</file>